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4"/>
  </p:notesMasterIdLst>
  <p:sldIdLst>
    <p:sldId id="256" r:id="rId2"/>
    <p:sldId id="261" r:id="rId3"/>
    <p:sldId id="258" r:id="rId4"/>
    <p:sldId id="263" r:id="rId5"/>
    <p:sldId id="262" r:id="rId6"/>
    <p:sldId id="259" r:id="rId7"/>
    <p:sldId id="264" r:id="rId8"/>
    <p:sldId id="267" r:id="rId9"/>
    <p:sldId id="268" r:id="rId10"/>
    <p:sldId id="271" r:id="rId11"/>
    <p:sldId id="274" r:id="rId12"/>
    <p:sldId id="276" r:id="rId13"/>
    <p:sldId id="272" r:id="rId14"/>
    <p:sldId id="269" r:id="rId15"/>
    <p:sldId id="270" r:id="rId16"/>
    <p:sldId id="273" r:id="rId17"/>
    <p:sldId id="275" r:id="rId18"/>
    <p:sldId id="277" r:id="rId19"/>
    <p:sldId id="278" r:id="rId20"/>
    <p:sldId id="280" r:id="rId21"/>
    <p:sldId id="281" r:id="rId22"/>
    <p:sldId id="283" r:id="rId2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0"/>
    <p:restoredTop sz="74014"/>
  </p:normalViewPr>
  <p:slideViewPr>
    <p:cSldViewPr snapToGrid="0">
      <p:cViewPr>
        <p:scale>
          <a:sx n="95" d="100"/>
          <a:sy n="95" d="100"/>
        </p:scale>
        <p:origin x="-948" y="-72"/>
      </p:cViewPr>
      <p:guideLst>
        <p:guide orient="horz" pos="2160"/>
        <p:guide pos="3840"/>
      </p:guideLst>
    </p:cSldViewPr>
  </p:slideViewPr>
  <p:notesTextViewPr>
    <p:cViewPr>
      <p:scale>
        <a:sx n="165" d="100"/>
        <a:sy n="16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D373CE-593D-6F48-B4FC-BC294B6EEE18}" type="datetimeFigureOut">
              <a:rPr lang="sv-SE" smtClean="0"/>
              <a:t>2025-05-15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CB4892-6BEB-2E42-A283-51920905B804}" type="slidenum">
              <a:rPr lang="sv-SE" smtClean="0"/>
              <a:t>‹#›</a:t>
            </a:fld>
            <a:endParaRPr lang="sv-SE"/>
          </a:p>
        </p:txBody>
      </p:sp>
    </p:spTree>
    <p:extLst>
      <p:ext uri="{BB962C8B-B14F-4D97-AF65-F5344CB8AC3E}">
        <p14:creationId xmlns:p14="http://schemas.microsoft.com/office/powerpoint/2010/main" val="3166061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”Riksgropen”, utgrävningar vid Riksdagshuset på Helgeandsholmen 1978 - 1981. Bland annat hittades 11 </a:t>
            </a:r>
            <a:r>
              <a:rPr lang="sv-SE" dirty="0" err="1"/>
              <a:t>båtfynd</a:t>
            </a:r>
            <a:r>
              <a:rPr lang="sv-SE" dirty="0"/>
              <a:t>. Två replikbåtar har byggts efter dessa fynd, båt 5 (Helga Holm) och båt 10 (Blanka).</a:t>
            </a:r>
          </a:p>
          <a:p>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sng" dirty="0">
                <a:solidFill>
                  <a:srgbClr val="3056A9"/>
                </a:solidFill>
                <a:effectLst/>
                <a:latin typeface="Arial" panose="020B0604020202020204" pitchFamily="34" charset="0"/>
                <a:hlinkClick r:id="rId3"/>
              </a:rPr>
              <a:t>CC BY 4.0</a:t>
            </a:r>
            <a:endParaRPr lang="sv-SE" dirty="0"/>
          </a:p>
          <a:p>
            <a:r>
              <a:rPr lang="sv-SE" dirty="0" err="1"/>
              <a:t>https</a:t>
            </a:r>
            <a:r>
              <a:rPr lang="sv-SE" dirty="0"/>
              <a:t>://</a:t>
            </a:r>
            <a:r>
              <a:rPr lang="sv-SE" dirty="0" err="1"/>
              <a:t>stockholmskallan.stockholm.se</a:t>
            </a:r>
            <a:r>
              <a:rPr lang="sv-SE" dirty="0"/>
              <a:t>/post/28343</a:t>
            </a:r>
          </a:p>
        </p:txBody>
      </p:sp>
      <p:sp>
        <p:nvSpPr>
          <p:cNvPr id="4" name="Slide Number Placeholder 3"/>
          <p:cNvSpPr>
            <a:spLocks noGrp="1"/>
          </p:cNvSpPr>
          <p:nvPr>
            <p:ph type="sldNum" sz="quarter" idx="5"/>
          </p:nvPr>
        </p:nvSpPr>
        <p:spPr/>
        <p:txBody>
          <a:bodyPr/>
          <a:lstStyle/>
          <a:p>
            <a:fld id="{F0CB4892-6BEB-2E42-A283-51920905B804}" type="slidenum">
              <a:rPr lang="sv-SE" smtClean="0"/>
              <a:t>2</a:t>
            </a:fld>
            <a:endParaRPr lang="sv-SE"/>
          </a:p>
        </p:txBody>
      </p:sp>
    </p:spTree>
    <p:extLst>
      <p:ext uri="{BB962C8B-B14F-4D97-AF65-F5344CB8AC3E}">
        <p14:creationId xmlns:p14="http://schemas.microsoft.com/office/powerpoint/2010/main" val="4085200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Därefter slipades bordens ytor ner till rätt form.</a:t>
            </a:r>
          </a:p>
        </p:txBody>
      </p:sp>
      <p:sp>
        <p:nvSpPr>
          <p:cNvPr id="4" name="Slide Number Placeholder 3"/>
          <p:cNvSpPr>
            <a:spLocks noGrp="1"/>
          </p:cNvSpPr>
          <p:nvPr>
            <p:ph type="sldNum" sz="quarter" idx="5"/>
          </p:nvPr>
        </p:nvSpPr>
        <p:spPr/>
        <p:txBody>
          <a:bodyPr/>
          <a:lstStyle/>
          <a:p>
            <a:fld id="{F0CB4892-6BEB-2E42-A283-51920905B804}" type="slidenum">
              <a:rPr lang="sv-SE" smtClean="0"/>
              <a:t>11</a:t>
            </a:fld>
            <a:endParaRPr lang="sv-SE"/>
          </a:p>
        </p:txBody>
      </p:sp>
    </p:spTree>
    <p:extLst>
      <p:ext uri="{BB962C8B-B14F-4D97-AF65-F5344CB8AC3E}">
        <p14:creationId xmlns:p14="http://schemas.microsoft.com/office/powerpoint/2010/main" val="1461804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Många hål för spantens tränaglar var skadade och proppades med 30 – 35 mm </a:t>
            </a:r>
            <a:r>
              <a:rPr lang="sv-SE" dirty="0" err="1"/>
              <a:t>ekplugg</a:t>
            </a:r>
            <a:r>
              <a:rPr lang="sv-SE" dirty="0"/>
              <a:t>. Hålen efter de avlägsnade bordnitarna proppades också. På en del ställen fanns utvändiga rötskador i bordläggningen, vilka proppades eller lusades.</a:t>
            </a:r>
          </a:p>
        </p:txBody>
      </p:sp>
      <p:sp>
        <p:nvSpPr>
          <p:cNvPr id="4" name="Slide Number Placeholder 3"/>
          <p:cNvSpPr>
            <a:spLocks noGrp="1"/>
          </p:cNvSpPr>
          <p:nvPr>
            <p:ph type="sldNum" sz="quarter" idx="5"/>
          </p:nvPr>
        </p:nvSpPr>
        <p:spPr/>
        <p:txBody>
          <a:bodyPr/>
          <a:lstStyle/>
          <a:p>
            <a:fld id="{F0CB4892-6BEB-2E42-A283-51920905B804}" type="slidenum">
              <a:rPr lang="sv-SE" smtClean="0"/>
              <a:t>12</a:t>
            </a:fld>
            <a:endParaRPr lang="sv-SE"/>
          </a:p>
        </p:txBody>
      </p:sp>
    </p:spTree>
    <p:extLst>
      <p:ext uri="{BB962C8B-B14F-4D97-AF65-F5344CB8AC3E}">
        <p14:creationId xmlns:p14="http://schemas.microsoft.com/office/powerpoint/2010/main" val="1575913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err="1"/>
              <a:t>Mallning</a:t>
            </a:r>
            <a:r>
              <a:rPr lang="sv-SE" dirty="0"/>
              <a:t> för ny bottenstock.</a:t>
            </a:r>
          </a:p>
        </p:txBody>
      </p:sp>
      <p:sp>
        <p:nvSpPr>
          <p:cNvPr id="4" name="Slide Number Placeholder 3"/>
          <p:cNvSpPr>
            <a:spLocks noGrp="1"/>
          </p:cNvSpPr>
          <p:nvPr>
            <p:ph type="sldNum" sz="quarter" idx="5"/>
          </p:nvPr>
        </p:nvSpPr>
        <p:spPr/>
        <p:txBody>
          <a:bodyPr/>
          <a:lstStyle/>
          <a:p>
            <a:fld id="{F0CB4892-6BEB-2E42-A283-51920905B804}" type="slidenum">
              <a:rPr lang="sv-SE" smtClean="0"/>
              <a:t>13</a:t>
            </a:fld>
            <a:endParaRPr lang="sv-SE"/>
          </a:p>
        </p:txBody>
      </p:sp>
    </p:spTree>
    <p:extLst>
      <p:ext uri="{BB962C8B-B14F-4D97-AF65-F5344CB8AC3E}">
        <p14:creationId xmlns:p14="http://schemas.microsoft.com/office/powerpoint/2010/main" val="1579134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Vi hittade inte något krokvuxet ämne för ny bottenstock som var tillräckligt stort. Till slut togs beslutet att limma ihop ett ämne från flera delar.</a:t>
            </a:r>
          </a:p>
        </p:txBody>
      </p:sp>
      <p:sp>
        <p:nvSpPr>
          <p:cNvPr id="4" name="Slide Number Placeholder 3"/>
          <p:cNvSpPr>
            <a:spLocks noGrp="1"/>
          </p:cNvSpPr>
          <p:nvPr>
            <p:ph type="sldNum" sz="quarter" idx="5"/>
          </p:nvPr>
        </p:nvSpPr>
        <p:spPr/>
        <p:txBody>
          <a:bodyPr/>
          <a:lstStyle/>
          <a:p>
            <a:fld id="{F0CB4892-6BEB-2E42-A283-51920905B804}" type="slidenum">
              <a:rPr lang="sv-SE" smtClean="0"/>
              <a:t>14</a:t>
            </a:fld>
            <a:endParaRPr lang="sv-SE"/>
          </a:p>
        </p:txBody>
      </p:sp>
    </p:spTree>
    <p:extLst>
      <p:ext uri="{BB962C8B-B14F-4D97-AF65-F5344CB8AC3E}">
        <p14:creationId xmlns:p14="http://schemas.microsoft.com/office/powerpoint/2010/main" val="14034022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Limningen inleds. Eftersom virket hade hög fukthalt valdes polyuretanlim, men med ytlig torkning hade epoxi varit ett alternativ.</a:t>
            </a:r>
          </a:p>
        </p:txBody>
      </p:sp>
      <p:sp>
        <p:nvSpPr>
          <p:cNvPr id="4" name="Slide Number Placeholder 3"/>
          <p:cNvSpPr>
            <a:spLocks noGrp="1"/>
          </p:cNvSpPr>
          <p:nvPr>
            <p:ph type="sldNum" sz="quarter" idx="5"/>
          </p:nvPr>
        </p:nvSpPr>
        <p:spPr/>
        <p:txBody>
          <a:bodyPr/>
          <a:lstStyle/>
          <a:p>
            <a:fld id="{F0CB4892-6BEB-2E42-A283-51920905B804}" type="slidenum">
              <a:rPr lang="sv-SE" smtClean="0"/>
              <a:t>15</a:t>
            </a:fld>
            <a:endParaRPr lang="sv-SE"/>
          </a:p>
        </p:txBody>
      </p:sp>
    </p:spTree>
    <p:extLst>
      <p:ext uri="{BB962C8B-B14F-4D97-AF65-F5344CB8AC3E}">
        <p14:creationId xmlns:p14="http://schemas.microsoft.com/office/powerpoint/2010/main" val="1218960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Bottenstocken inpassad mot bordläggningen.</a:t>
            </a:r>
          </a:p>
        </p:txBody>
      </p:sp>
      <p:sp>
        <p:nvSpPr>
          <p:cNvPr id="4" name="Slide Number Placeholder 3"/>
          <p:cNvSpPr>
            <a:spLocks noGrp="1"/>
          </p:cNvSpPr>
          <p:nvPr>
            <p:ph type="sldNum" sz="quarter" idx="5"/>
          </p:nvPr>
        </p:nvSpPr>
        <p:spPr/>
        <p:txBody>
          <a:bodyPr/>
          <a:lstStyle/>
          <a:p>
            <a:fld id="{F0CB4892-6BEB-2E42-A283-51920905B804}" type="slidenum">
              <a:rPr lang="sv-SE" smtClean="0"/>
              <a:t>16</a:t>
            </a:fld>
            <a:endParaRPr lang="sv-SE"/>
          </a:p>
        </p:txBody>
      </p:sp>
    </p:spTree>
    <p:extLst>
      <p:ext uri="{BB962C8B-B14F-4D97-AF65-F5344CB8AC3E}">
        <p14:creationId xmlns:p14="http://schemas.microsoft.com/office/powerpoint/2010/main" val="1251050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Bottenstockens ovansida grovformad.</a:t>
            </a:r>
          </a:p>
        </p:txBody>
      </p:sp>
      <p:sp>
        <p:nvSpPr>
          <p:cNvPr id="4" name="Slide Number Placeholder 3"/>
          <p:cNvSpPr>
            <a:spLocks noGrp="1"/>
          </p:cNvSpPr>
          <p:nvPr>
            <p:ph type="sldNum" sz="quarter" idx="5"/>
          </p:nvPr>
        </p:nvSpPr>
        <p:spPr/>
        <p:txBody>
          <a:bodyPr/>
          <a:lstStyle/>
          <a:p>
            <a:fld id="{F0CB4892-6BEB-2E42-A283-51920905B804}" type="slidenum">
              <a:rPr lang="sv-SE" smtClean="0"/>
              <a:t>17</a:t>
            </a:fld>
            <a:endParaRPr lang="sv-SE"/>
          </a:p>
        </p:txBody>
      </p:sp>
    </p:spTree>
    <p:extLst>
      <p:ext uri="{BB962C8B-B14F-4D97-AF65-F5344CB8AC3E}">
        <p14:creationId xmlns:p14="http://schemas.microsoft.com/office/powerpoint/2010/main" val="77178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Avlägsnade bordnitar ersätts.</a:t>
            </a:r>
          </a:p>
        </p:txBody>
      </p:sp>
      <p:sp>
        <p:nvSpPr>
          <p:cNvPr id="4" name="Slide Number Placeholder 3"/>
          <p:cNvSpPr>
            <a:spLocks noGrp="1"/>
          </p:cNvSpPr>
          <p:nvPr>
            <p:ph type="sldNum" sz="quarter" idx="5"/>
          </p:nvPr>
        </p:nvSpPr>
        <p:spPr/>
        <p:txBody>
          <a:bodyPr/>
          <a:lstStyle/>
          <a:p>
            <a:fld id="{F0CB4892-6BEB-2E42-A283-51920905B804}" type="slidenum">
              <a:rPr lang="sv-SE" smtClean="0"/>
              <a:t>18</a:t>
            </a:fld>
            <a:endParaRPr lang="sv-SE"/>
          </a:p>
        </p:txBody>
      </p:sp>
    </p:spTree>
    <p:extLst>
      <p:ext uri="{BB962C8B-B14F-4D97-AF65-F5344CB8AC3E}">
        <p14:creationId xmlns:p14="http://schemas.microsoft.com/office/powerpoint/2010/main" val="284180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Bottenstocken monteras med nya tränaglar. I bakgrunden syns fler naglar, samt de gamla upplängorna som ska återmonteras.</a:t>
            </a:r>
          </a:p>
        </p:txBody>
      </p:sp>
      <p:sp>
        <p:nvSpPr>
          <p:cNvPr id="4" name="Slide Number Placeholder 3"/>
          <p:cNvSpPr>
            <a:spLocks noGrp="1"/>
          </p:cNvSpPr>
          <p:nvPr>
            <p:ph type="sldNum" sz="quarter" idx="5"/>
          </p:nvPr>
        </p:nvSpPr>
        <p:spPr/>
        <p:txBody>
          <a:bodyPr/>
          <a:lstStyle/>
          <a:p>
            <a:fld id="{F0CB4892-6BEB-2E42-A283-51920905B804}" type="slidenum">
              <a:rPr lang="sv-SE" smtClean="0"/>
              <a:t>19</a:t>
            </a:fld>
            <a:endParaRPr lang="sv-SE"/>
          </a:p>
        </p:txBody>
      </p:sp>
    </p:spTree>
    <p:extLst>
      <p:ext uri="{BB962C8B-B14F-4D97-AF65-F5344CB8AC3E}">
        <p14:creationId xmlns:p14="http://schemas.microsoft.com/office/powerpoint/2010/main" val="15970526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Naglarna spräcks invändigt med yxa och en </a:t>
            </a:r>
            <a:r>
              <a:rPr lang="sv-SE" dirty="0" err="1"/>
              <a:t>låskil</a:t>
            </a:r>
            <a:r>
              <a:rPr lang="sv-SE" dirty="0"/>
              <a:t> slås in.</a:t>
            </a:r>
          </a:p>
        </p:txBody>
      </p:sp>
      <p:sp>
        <p:nvSpPr>
          <p:cNvPr id="4" name="Slide Number Placeholder 3"/>
          <p:cNvSpPr>
            <a:spLocks noGrp="1"/>
          </p:cNvSpPr>
          <p:nvPr>
            <p:ph type="sldNum" sz="quarter" idx="5"/>
          </p:nvPr>
        </p:nvSpPr>
        <p:spPr/>
        <p:txBody>
          <a:bodyPr/>
          <a:lstStyle/>
          <a:p>
            <a:fld id="{F0CB4892-6BEB-2E42-A283-51920905B804}" type="slidenum">
              <a:rPr lang="sv-SE" smtClean="0"/>
              <a:t>20</a:t>
            </a:fld>
            <a:endParaRPr lang="sv-SE"/>
          </a:p>
        </p:txBody>
      </p:sp>
    </p:spTree>
    <p:extLst>
      <p:ext uri="{BB962C8B-B14F-4D97-AF65-F5344CB8AC3E}">
        <p14:creationId xmlns:p14="http://schemas.microsoft.com/office/powerpoint/2010/main" val="794639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Blanka, rekonstruktion av båt 10 från utgrävningarna på Helgeandsholmen. Byggd i slutet av 80-talet på Medeltidsmuseet. Originalet daterat till trettonhundratalet. Gamla seglet med Medeltidsmuseets emblem.</a:t>
            </a:r>
          </a:p>
        </p:txBody>
      </p:sp>
      <p:sp>
        <p:nvSpPr>
          <p:cNvPr id="4" name="Slide Number Placeholder 3"/>
          <p:cNvSpPr>
            <a:spLocks noGrp="1"/>
          </p:cNvSpPr>
          <p:nvPr>
            <p:ph type="sldNum" sz="quarter" idx="5"/>
          </p:nvPr>
        </p:nvSpPr>
        <p:spPr/>
        <p:txBody>
          <a:bodyPr/>
          <a:lstStyle/>
          <a:p>
            <a:fld id="{F0CB4892-6BEB-2E42-A283-51920905B804}" type="slidenum">
              <a:rPr lang="sv-SE" smtClean="0"/>
              <a:t>3</a:t>
            </a:fld>
            <a:endParaRPr lang="sv-SE"/>
          </a:p>
        </p:txBody>
      </p:sp>
    </p:spTree>
    <p:extLst>
      <p:ext uri="{BB962C8B-B14F-4D97-AF65-F5344CB8AC3E}">
        <p14:creationId xmlns:p14="http://schemas.microsoft.com/office/powerpoint/2010/main" val="21214631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Naglarna kapade invändigt.</a:t>
            </a:r>
          </a:p>
        </p:txBody>
      </p:sp>
      <p:sp>
        <p:nvSpPr>
          <p:cNvPr id="4" name="Slide Number Placeholder 3"/>
          <p:cNvSpPr>
            <a:spLocks noGrp="1"/>
          </p:cNvSpPr>
          <p:nvPr>
            <p:ph type="sldNum" sz="quarter" idx="5"/>
          </p:nvPr>
        </p:nvSpPr>
        <p:spPr/>
        <p:txBody>
          <a:bodyPr/>
          <a:lstStyle/>
          <a:p>
            <a:fld id="{F0CB4892-6BEB-2E42-A283-51920905B804}" type="slidenum">
              <a:rPr lang="sv-SE" smtClean="0"/>
              <a:t>21</a:t>
            </a:fld>
            <a:endParaRPr lang="sv-SE"/>
          </a:p>
        </p:txBody>
      </p:sp>
    </p:spTree>
    <p:extLst>
      <p:ext uri="{BB962C8B-B14F-4D97-AF65-F5344CB8AC3E}">
        <p14:creationId xmlns:p14="http://schemas.microsoft.com/office/powerpoint/2010/main" val="28022632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Nya nagelskallar på utsidan. På slutet sågades överskottet av och skallarna formades med stämjärn.</a:t>
            </a:r>
          </a:p>
        </p:txBody>
      </p:sp>
      <p:sp>
        <p:nvSpPr>
          <p:cNvPr id="4" name="Slide Number Placeholder 3"/>
          <p:cNvSpPr>
            <a:spLocks noGrp="1"/>
          </p:cNvSpPr>
          <p:nvPr>
            <p:ph type="sldNum" sz="quarter" idx="5"/>
          </p:nvPr>
        </p:nvSpPr>
        <p:spPr/>
        <p:txBody>
          <a:bodyPr/>
          <a:lstStyle/>
          <a:p>
            <a:fld id="{F0CB4892-6BEB-2E42-A283-51920905B804}" type="slidenum">
              <a:rPr lang="sv-SE" smtClean="0"/>
              <a:t>22</a:t>
            </a:fld>
            <a:endParaRPr lang="sv-SE"/>
          </a:p>
        </p:txBody>
      </p:sp>
    </p:spTree>
    <p:extLst>
      <p:ext uri="{BB962C8B-B14F-4D97-AF65-F5344CB8AC3E}">
        <p14:creationId xmlns:p14="http://schemas.microsoft.com/office/powerpoint/2010/main" val="17723301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Nattkapellet på.</a:t>
            </a:r>
          </a:p>
        </p:txBody>
      </p:sp>
      <p:sp>
        <p:nvSpPr>
          <p:cNvPr id="4" name="Slide Number Placeholder 3"/>
          <p:cNvSpPr>
            <a:spLocks noGrp="1"/>
          </p:cNvSpPr>
          <p:nvPr>
            <p:ph type="sldNum" sz="quarter" idx="5"/>
          </p:nvPr>
        </p:nvSpPr>
        <p:spPr/>
        <p:txBody>
          <a:bodyPr/>
          <a:lstStyle/>
          <a:p>
            <a:fld id="{F0CB4892-6BEB-2E42-A283-51920905B804}" type="slidenum">
              <a:rPr lang="sv-SE" smtClean="0"/>
              <a:t>4</a:t>
            </a:fld>
            <a:endParaRPr lang="sv-SE"/>
          </a:p>
        </p:txBody>
      </p:sp>
    </p:spTree>
    <p:extLst>
      <p:ext uri="{BB962C8B-B14F-4D97-AF65-F5344CB8AC3E}">
        <p14:creationId xmlns:p14="http://schemas.microsoft.com/office/powerpoint/2010/main" val="516236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Helga Holm, rekonstruktion av båt 5 från utgrävningarna på Helgeandsholmen. Blankas ”storasyster”. Sjösatt 1983, 22,5 meter lång, originalet några decennier äldre än båt 10.</a:t>
            </a:r>
          </a:p>
        </p:txBody>
      </p:sp>
      <p:sp>
        <p:nvSpPr>
          <p:cNvPr id="4" name="Slide Number Placeholder 3"/>
          <p:cNvSpPr>
            <a:spLocks noGrp="1"/>
          </p:cNvSpPr>
          <p:nvPr>
            <p:ph type="sldNum" sz="quarter" idx="5"/>
          </p:nvPr>
        </p:nvSpPr>
        <p:spPr/>
        <p:txBody>
          <a:bodyPr/>
          <a:lstStyle/>
          <a:p>
            <a:fld id="{F0CB4892-6BEB-2E42-A283-51920905B804}" type="slidenum">
              <a:rPr lang="sv-SE" smtClean="0"/>
              <a:t>5</a:t>
            </a:fld>
            <a:endParaRPr lang="sv-SE"/>
          </a:p>
        </p:txBody>
      </p:sp>
    </p:spTree>
    <p:extLst>
      <p:ext uri="{BB962C8B-B14F-4D97-AF65-F5344CB8AC3E}">
        <p14:creationId xmlns:p14="http://schemas.microsoft.com/office/powerpoint/2010/main" val="1052527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Helga Holm med halva nattkapellet på. Extrema proportioner, smal, snabb, rank och grundgående.</a:t>
            </a:r>
          </a:p>
        </p:txBody>
      </p:sp>
      <p:sp>
        <p:nvSpPr>
          <p:cNvPr id="4" name="Slide Number Placeholder 3"/>
          <p:cNvSpPr>
            <a:spLocks noGrp="1"/>
          </p:cNvSpPr>
          <p:nvPr>
            <p:ph type="sldNum" sz="quarter" idx="5"/>
          </p:nvPr>
        </p:nvSpPr>
        <p:spPr/>
        <p:txBody>
          <a:bodyPr/>
          <a:lstStyle/>
          <a:p>
            <a:fld id="{F0CB4892-6BEB-2E42-A283-51920905B804}" type="slidenum">
              <a:rPr lang="sv-SE" smtClean="0"/>
              <a:t>6</a:t>
            </a:fld>
            <a:endParaRPr lang="sv-SE"/>
          </a:p>
        </p:txBody>
      </p:sp>
    </p:spTree>
    <p:extLst>
      <p:ext uri="{BB962C8B-B14F-4D97-AF65-F5344CB8AC3E}">
        <p14:creationId xmlns:p14="http://schemas.microsoft.com/office/powerpoint/2010/main" val="44539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En tränagel som höll en bottenstock hade lossnat under sommaren och orsakat kraftigt läckage. Bottenstocken var gömd under fast monterad durk och hade antagligen inte blivit inspekterad eller tjärad på många år. Den visade sig ha en allvarlig rötskada.</a:t>
            </a:r>
          </a:p>
        </p:txBody>
      </p:sp>
      <p:sp>
        <p:nvSpPr>
          <p:cNvPr id="4" name="Slide Number Placeholder 3"/>
          <p:cNvSpPr>
            <a:spLocks noGrp="1"/>
          </p:cNvSpPr>
          <p:nvPr>
            <p:ph type="sldNum" sz="quarter" idx="5"/>
          </p:nvPr>
        </p:nvSpPr>
        <p:spPr/>
        <p:txBody>
          <a:bodyPr/>
          <a:lstStyle/>
          <a:p>
            <a:fld id="{F0CB4892-6BEB-2E42-A283-51920905B804}" type="slidenum">
              <a:rPr lang="sv-SE" smtClean="0"/>
              <a:t>7</a:t>
            </a:fld>
            <a:endParaRPr lang="sv-SE"/>
          </a:p>
        </p:txBody>
      </p:sp>
    </p:spTree>
    <p:extLst>
      <p:ext uri="{BB962C8B-B14F-4D97-AF65-F5344CB8AC3E}">
        <p14:creationId xmlns:p14="http://schemas.microsoft.com/office/powerpoint/2010/main" val="416733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Rötskador konstaterades även på bordläggningen bakom bottenstocken.</a:t>
            </a:r>
          </a:p>
        </p:txBody>
      </p:sp>
      <p:sp>
        <p:nvSpPr>
          <p:cNvPr id="4" name="Slide Number Placeholder 3"/>
          <p:cNvSpPr>
            <a:spLocks noGrp="1"/>
          </p:cNvSpPr>
          <p:nvPr>
            <p:ph type="sldNum" sz="quarter" idx="5"/>
          </p:nvPr>
        </p:nvSpPr>
        <p:spPr/>
        <p:txBody>
          <a:bodyPr/>
          <a:lstStyle/>
          <a:p>
            <a:fld id="{F0CB4892-6BEB-2E42-A283-51920905B804}" type="slidenum">
              <a:rPr lang="sv-SE" smtClean="0"/>
              <a:t>8</a:t>
            </a:fld>
            <a:endParaRPr lang="sv-SE"/>
          </a:p>
        </p:txBody>
      </p:sp>
    </p:spTree>
    <p:extLst>
      <p:ext uri="{BB962C8B-B14F-4D97-AF65-F5344CB8AC3E}">
        <p14:creationId xmlns:p14="http://schemas.microsoft.com/office/powerpoint/2010/main" val="2833797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Bottenstocken och upplängorna (spanten ovanför bottenstocken) avlägsnades och ruttet trä i bordläggningen togs bort. Flera bordnitar demonterades också. Därefter impregnering av bordläggningen med </a:t>
            </a:r>
            <a:r>
              <a:rPr lang="sv-SE" dirty="0" err="1"/>
              <a:t>Lignu</a:t>
            </a:r>
            <a:r>
              <a:rPr lang="sv-SE" dirty="0"/>
              <a:t>, lågviskös lösningsmedelsburen epoxi som tränger långt in i träet. Flera strykningar gjordes tills träet var ordentligt mättat med </a:t>
            </a:r>
            <a:r>
              <a:rPr lang="sv-SE" dirty="0" err="1"/>
              <a:t>Lignu</a:t>
            </a:r>
            <a:r>
              <a:rPr lang="sv-SE" dirty="0"/>
              <a:t>.</a:t>
            </a:r>
          </a:p>
        </p:txBody>
      </p:sp>
      <p:sp>
        <p:nvSpPr>
          <p:cNvPr id="4" name="Slide Number Placeholder 3"/>
          <p:cNvSpPr>
            <a:spLocks noGrp="1"/>
          </p:cNvSpPr>
          <p:nvPr>
            <p:ph type="sldNum" sz="quarter" idx="5"/>
          </p:nvPr>
        </p:nvSpPr>
        <p:spPr/>
        <p:txBody>
          <a:bodyPr/>
          <a:lstStyle/>
          <a:p>
            <a:fld id="{F0CB4892-6BEB-2E42-A283-51920905B804}" type="slidenum">
              <a:rPr lang="sv-SE" smtClean="0"/>
              <a:t>9</a:t>
            </a:fld>
            <a:endParaRPr lang="sv-SE"/>
          </a:p>
        </p:txBody>
      </p:sp>
    </p:spTree>
    <p:extLst>
      <p:ext uri="{BB962C8B-B14F-4D97-AF65-F5344CB8AC3E}">
        <p14:creationId xmlns:p14="http://schemas.microsoft.com/office/powerpoint/2010/main" val="1551122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Avlägsnat trä ersattes till stor del med 3-4 mm </a:t>
            </a:r>
            <a:r>
              <a:rPr lang="sv-SE" dirty="0" err="1"/>
              <a:t>fanérskivor</a:t>
            </a:r>
            <a:r>
              <a:rPr lang="sv-SE" dirty="0"/>
              <a:t> som laminerades med epoxi. Häftklamrar användes för tillfällig fixering och avlägsnades efter epoxin hade härdat. Även massiva träbitar lusades i för att ersätta avlägsnat trä, särskilt i bordens överkanter.</a:t>
            </a:r>
          </a:p>
        </p:txBody>
      </p:sp>
      <p:sp>
        <p:nvSpPr>
          <p:cNvPr id="4" name="Slide Number Placeholder 3"/>
          <p:cNvSpPr>
            <a:spLocks noGrp="1"/>
          </p:cNvSpPr>
          <p:nvPr>
            <p:ph type="sldNum" sz="quarter" idx="5"/>
          </p:nvPr>
        </p:nvSpPr>
        <p:spPr/>
        <p:txBody>
          <a:bodyPr/>
          <a:lstStyle/>
          <a:p>
            <a:fld id="{F0CB4892-6BEB-2E42-A283-51920905B804}" type="slidenum">
              <a:rPr lang="sv-SE" smtClean="0"/>
              <a:t>10</a:t>
            </a:fld>
            <a:endParaRPr lang="sv-SE"/>
          </a:p>
        </p:txBody>
      </p:sp>
    </p:spTree>
    <p:extLst>
      <p:ext uri="{BB962C8B-B14F-4D97-AF65-F5344CB8AC3E}">
        <p14:creationId xmlns:p14="http://schemas.microsoft.com/office/powerpoint/2010/main" val="3548078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D6B34-E6F1-1674-A423-2414A9692A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sv-SE"/>
          </a:p>
        </p:txBody>
      </p:sp>
      <p:sp>
        <p:nvSpPr>
          <p:cNvPr id="3" name="Subtitle 2">
            <a:extLst>
              <a:ext uri="{FF2B5EF4-FFF2-40B4-BE49-F238E27FC236}">
                <a16:creationId xmlns:a16="http://schemas.microsoft.com/office/drawing/2014/main" xmlns="" id="{3096FD62-50FD-29E8-898C-A458F85A47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sv-SE"/>
          </a:p>
        </p:txBody>
      </p:sp>
      <p:sp>
        <p:nvSpPr>
          <p:cNvPr id="4" name="Date Placeholder 3">
            <a:extLst>
              <a:ext uri="{FF2B5EF4-FFF2-40B4-BE49-F238E27FC236}">
                <a16:creationId xmlns:a16="http://schemas.microsoft.com/office/drawing/2014/main" xmlns="" id="{289D49E7-669A-716C-0B7B-055ABB0C2F9C}"/>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5" name="Footer Placeholder 4">
            <a:extLst>
              <a:ext uri="{FF2B5EF4-FFF2-40B4-BE49-F238E27FC236}">
                <a16:creationId xmlns:a16="http://schemas.microsoft.com/office/drawing/2014/main" xmlns="" id="{396C7721-3A2B-076D-80E5-6DA5503044C7}"/>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xmlns="" id="{E70AD29C-644D-F7AD-9F12-8584EC344F32}"/>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2290722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D7632E-FCA2-67E6-726E-65D0189F4541}"/>
              </a:ext>
            </a:extLst>
          </p:cNvPr>
          <p:cNvSpPr>
            <a:spLocks noGrp="1"/>
          </p:cNvSpPr>
          <p:nvPr>
            <p:ph type="title"/>
          </p:nvPr>
        </p:nvSpPr>
        <p:spPr/>
        <p:txBody>
          <a:bodyPr/>
          <a:lstStyle/>
          <a:p>
            <a:r>
              <a:rPr lang="en-GB"/>
              <a:t>Click to edit Master title style</a:t>
            </a:r>
            <a:endParaRPr lang="sv-SE"/>
          </a:p>
        </p:txBody>
      </p:sp>
      <p:sp>
        <p:nvSpPr>
          <p:cNvPr id="3" name="Vertical Text Placeholder 2">
            <a:extLst>
              <a:ext uri="{FF2B5EF4-FFF2-40B4-BE49-F238E27FC236}">
                <a16:creationId xmlns:a16="http://schemas.microsoft.com/office/drawing/2014/main" xmlns="" id="{1F5438C8-E128-5D7F-F781-FBFD8AE7E8E2}"/>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xmlns="" id="{DDEE4D4B-3C80-A4A7-943F-D24D151364DD}"/>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5" name="Footer Placeholder 4">
            <a:extLst>
              <a:ext uri="{FF2B5EF4-FFF2-40B4-BE49-F238E27FC236}">
                <a16:creationId xmlns:a16="http://schemas.microsoft.com/office/drawing/2014/main" xmlns="" id="{7966A22F-DACE-9D91-176A-E3DF4513774B}"/>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xmlns="" id="{D59A027F-EE05-00F5-392B-039485D45441}"/>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2136245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B058D32-23D0-4D29-EDFF-B0406620589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sv-SE"/>
          </a:p>
        </p:txBody>
      </p:sp>
      <p:sp>
        <p:nvSpPr>
          <p:cNvPr id="3" name="Vertical Text Placeholder 2">
            <a:extLst>
              <a:ext uri="{FF2B5EF4-FFF2-40B4-BE49-F238E27FC236}">
                <a16:creationId xmlns:a16="http://schemas.microsoft.com/office/drawing/2014/main" xmlns="" id="{AC225AD8-68B6-00E8-604C-62177C3334D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xmlns="" id="{51CAF99E-5B9B-939E-187E-042927EE4203}"/>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5" name="Footer Placeholder 4">
            <a:extLst>
              <a:ext uri="{FF2B5EF4-FFF2-40B4-BE49-F238E27FC236}">
                <a16:creationId xmlns:a16="http://schemas.microsoft.com/office/drawing/2014/main" xmlns="" id="{B23401D4-56E6-916E-A390-D309EDFCD70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xmlns="" id="{029CC506-B92E-D531-A77C-C8DEE4D231A7}"/>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19775008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88C1D5-28F9-054A-3756-9EF68CB22383}"/>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xmlns="" id="{BD443FD3-ED16-03C8-6E5C-93D5F80C090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xmlns="" id="{D2803C92-E5BF-989C-D2BF-84E503424DA2}"/>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5" name="Footer Placeholder 4">
            <a:extLst>
              <a:ext uri="{FF2B5EF4-FFF2-40B4-BE49-F238E27FC236}">
                <a16:creationId xmlns:a16="http://schemas.microsoft.com/office/drawing/2014/main" xmlns="" id="{370094A3-CB18-26A7-153D-EB13736ABB53}"/>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xmlns="" id="{6DA85AB0-B2C1-C057-1BBF-96B2FC4956E5}"/>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63210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609281-DC2E-4002-E20D-27E269CE316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sv-SE"/>
          </a:p>
        </p:txBody>
      </p:sp>
      <p:sp>
        <p:nvSpPr>
          <p:cNvPr id="3" name="Text Placeholder 2">
            <a:extLst>
              <a:ext uri="{FF2B5EF4-FFF2-40B4-BE49-F238E27FC236}">
                <a16:creationId xmlns:a16="http://schemas.microsoft.com/office/drawing/2014/main" xmlns="" id="{6D1D9C52-E744-3B81-117B-6FC3E329A1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07343F35-DDD6-4D4C-71B0-6AA943903355}"/>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5" name="Footer Placeholder 4">
            <a:extLst>
              <a:ext uri="{FF2B5EF4-FFF2-40B4-BE49-F238E27FC236}">
                <a16:creationId xmlns:a16="http://schemas.microsoft.com/office/drawing/2014/main" xmlns="" id="{6BE462ED-1B07-76FD-145A-7E60B2BED4E3}"/>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xmlns="" id="{D8DF618A-5041-2D64-56F6-76689B022B73}"/>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1359625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8C7ED7-87A4-0A3C-05C1-98486BFF6B6D}"/>
              </a:ext>
            </a:extLst>
          </p:cNvPr>
          <p:cNvSpPr>
            <a:spLocks noGrp="1"/>
          </p:cNvSpPr>
          <p:nvPr>
            <p:ph type="title"/>
          </p:nvPr>
        </p:nvSpPr>
        <p:spPr/>
        <p:txBody>
          <a:bodyPr/>
          <a:lstStyle/>
          <a:p>
            <a:r>
              <a:rPr lang="en-GB"/>
              <a:t>Click to edit Master title style</a:t>
            </a:r>
            <a:endParaRPr lang="sv-SE"/>
          </a:p>
        </p:txBody>
      </p:sp>
      <p:sp>
        <p:nvSpPr>
          <p:cNvPr id="3" name="Content Placeholder 2">
            <a:extLst>
              <a:ext uri="{FF2B5EF4-FFF2-40B4-BE49-F238E27FC236}">
                <a16:creationId xmlns:a16="http://schemas.microsoft.com/office/drawing/2014/main" xmlns="" id="{CE031F4C-D9BB-F745-5CC0-2F944B5149C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Content Placeholder 3">
            <a:extLst>
              <a:ext uri="{FF2B5EF4-FFF2-40B4-BE49-F238E27FC236}">
                <a16:creationId xmlns:a16="http://schemas.microsoft.com/office/drawing/2014/main" xmlns="" id="{0EFFE2A0-29DA-77C9-C82F-BE88F7FB7E2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Date Placeholder 4">
            <a:extLst>
              <a:ext uri="{FF2B5EF4-FFF2-40B4-BE49-F238E27FC236}">
                <a16:creationId xmlns:a16="http://schemas.microsoft.com/office/drawing/2014/main" xmlns="" id="{171A652A-BFDC-05A6-31EA-965618509493}"/>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6" name="Footer Placeholder 5">
            <a:extLst>
              <a:ext uri="{FF2B5EF4-FFF2-40B4-BE49-F238E27FC236}">
                <a16:creationId xmlns:a16="http://schemas.microsoft.com/office/drawing/2014/main" xmlns="" id="{A3DBCFC1-CD0D-9A62-FEFC-B7B270239F28}"/>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xmlns="" id="{58E5C62F-A37C-743F-1343-2882874E0B9B}"/>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2091855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03330-D0FB-CC9D-1C4B-3C7A7286EA2E}"/>
              </a:ext>
            </a:extLst>
          </p:cNvPr>
          <p:cNvSpPr>
            <a:spLocks noGrp="1"/>
          </p:cNvSpPr>
          <p:nvPr>
            <p:ph type="title"/>
          </p:nvPr>
        </p:nvSpPr>
        <p:spPr>
          <a:xfrm>
            <a:off x="839788" y="365125"/>
            <a:ext cx="10515600" cy="1325563"/>
          </a:xfrm>
        </p:spPr>
        <p:txBody>
          <a:bodyPr/>
          <a:lstStyle/>
          <a:p>
            <a:r>
              <a:rPr lang="en-GB"/>
              <a:t>Click to edit Master title style</a:t>
            </a:r>
            <a:endParaRPr lang="sv-SE"/>
          </a:p>
        </p:txBody>
      </p:sp>
      <p:sp>
        <p:nvSpPr>
          <p:cNvPr id="3" name="Text Placeholder 2">
            <a:extLst>
              <a:ext uri="{FF2B5EF4-FFF2-40B4-BE49-F238E27FC236}">
                <a16:creationId xmlns:a16="http://schemas.microsoft.com/office/drawing/2014/main" xmlns="" id="{F590D408-D1EC-9B4B-F52B-726559E343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9AECCEA0-FC4F-253D-2914-AE896683AD53}"/>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5" name="Text Placeholder 4">
            <a:extLst>
              <a:ext uri="{FF2B5EF4-FFF2-40B4-BE49-F238E27FC236}">
                <a16:creationId xmlns:a16="http://schemas.microsoft.com/office/drawing/2014/main" xmlns="" id="{3E5B7B2F-ABE3-3754-0117-13041529EC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5216316C-4AC0-55D9-B62A-5297534374F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7" name="Date Placeholder 6">
            <a:extLst>
              <a:ext uri="{FF2B5EF4-FFF2-40B4-BE49-F238E27FC236}">
                <a16:creationId xmlns:a16="http://schemas.microsoft.com/office/drawing/2014/main" xmlns="" id="{F0CC1CBC-56AD-3385-572B-40F9E81011C9}"/>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8" name="Footer Placeholder 7">
            <a:extLst>
              <a:ext uri="{FF2B5EF4-FFF2-40B4-BE49-F238E27FC236}">
                <a16:creationId xmlns:a16="http://schemas.microsoft.com/office/drawing/2014/main" xmlns="" id="{6D7538C3-E167-B08B-0783-BD1C9CB52577}"/>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xmlns="" id="{0DE7BC74-4C6E-89B6-A953-67DD991F04DD}"/>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1304412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AD5C1F-0112-2B32-F653-1C283ECB2432}"/>
              </a:ext>
            </a:extLst>
          </p:cNvPr>
          <p:cNvSpPr>
            <a:spLocks noGrp="1"/>
          </p:cNvSpPr>
          <p:nvPr>
            <p:ph type="title"/>
          </p:nvPr>
        </p:nvSpPr>
        <p:spPr/>
        <p:txBody>
          <a:bodyPr/>
          <a:lstStyle/>
          <a:p>
            <a:r>
              <a:rPr lang="en-GB"/>
              <a:t>Click to edit Master title style</a:t>
            </a:r>
            <a:endParaRPr lang="sv-SE"/>
          </a:p>
        </p:txBody>
      </p:sp>
      <p:sp>
        <p:nvSpPr>
          <p:cNvPr id="3" name="Date Placeholder 2">
            <a:extLst>
              <a:ext uri="{FF2B5EF4-FFF2-40B4-BE49-F238E27FC236}">
                <a16:creationId xmlns:a16="http://schemas.microsoft.com/office/drawing/2014/main" xmlns="" id="{67CE640F-6245-0D4F-92F5-490D736B613C}"/>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4" name="Footer Placeholder 3">
            <a:extLst>
              <a:ext uri="{FF2B5EF4-FFF2-40B4-BE49-F238E27FC236}">
                <a16:creationId xmlns:a16="http://schemas.microsoft.com/office/drawing/2014/main" xmlns="" id="{27103401-0EAD-8F00-74B5-6F3455EDD4DD}"/>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xmlns="" id="{DB993B2D-9FAC-332F-E6F8-142EA1FD62D0}"/>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29377253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4B09877-4954-AC9D-0D61-78B93EC464AE}"/>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3" name="Footer Placeholder 2">
            <a:extLst>
              <a:ext uri="{FF2B5EF4-FFF2-40B4-BE49-F238E27FC236}">
                <a16:creationId xmlns:a16="http://schemas.microsoft.com/office/drawing/2014/main" xmlns="" id="{74B693EF-A81E-E267-4EF3-C8501282316D}"/>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xmlns="" id="{4F71674E-0114-124D-70AB-65650292F2E6}"/>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90413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4C7D62-5FBF-DEE3-CCFA-0637E982B7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Content Placeholder 2">
            <a:extLst>
              <a:ext uri="{FF2B5EF4-FFF2-40B4-BE49-F238E27FC236}">
                <a16:creationId xmlns:a16="http://schemas.microsoft.com/office/drawing/2014/main" xmlns="" id="{8466AF28-7AB3-B707-7B03-CAC48335E7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Text Placeholder 3">
            <a:extLst>
              <a:ext uri="{FF2B5EF4-FFF2-40B4-BE49-F238E27FC236}">
                <a16:creationId xmlns:a16="http://schemas.microsoft.com/office/drawing/2014/main" xmlns="" id="{D8CB50C2-E854-E166-5754-35FD6A665F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B13B22BC-73DC-695A-8047-E6F8A4FFB1E7}"/>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6" name="Footer Placeholder 5">
            <a:extLst>
              <a:ext uri="{FF2B5EF4-FFF2-40B4-BE49-F238E27FC236}">
                <a16:creationId xmlns:a16="http://schemas.microsoft.com/office/drawing/2014/main" xmlns="" id="{252417DE-C12B-F400-C348-2A6351396F30}"/>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xmlns="" id="{0E982263-BAF6-AEE0-5A6C-971BF4F21D57}"/>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1433318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AF23FF-6E54-27DC-EA4F-84410D92782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sv-SE"/>
          </a:p>
        </p:txBody>
      </p:sp>
      <p:sp>
        <p:nvSpPr>
          <p:cNvPr id="3" name="Picture Placeholder 2">
            <a:extLst>
              <a:ext uri="{FF2B5EF4-FFF2-40B4-BE49-F238E27FC236}">
                <a16:creationId xmlns:a16="http://schemas.microsoft.com/office/drawing/2014/main" xmlns="" id="{15118373-1B29-0315-A195-F10E26D35D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xmlns="" id="{8E895E49-5E09-822E-7961-8F8C92F4B6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3FA66751-7FEF-0819-489E-6B84345DFC16}"/>
              </a:ext>
            </a:extLst>
          </p:cNvPr>
          <p:cNvSpPr>
            <a:spLocks noGrp="1"/>
          </p:cNvSpPr>
          <p:nvPr>
            <p:ph type="dt" sz="half" idx="10"/>
          </p:nvPr>
        </p:nvSpPr>
        <p:spPr/>
        <p:txBody>
          <a:bodyPr/>
          <a:lstStyle/>
          <a:p>
            <a:fld id="{BB8075F1-687F-4C43-8B4B-80B94C5186F6}" type="datetimeFigureOut">
              <a:rPr lang="sv-SE" smtClean="0"/>
              <a:t>2025-05-15</a:t>
            </a:fld>
            <a:endParaRPr lang="sv-SE"/>
          </a:p>
        </p:txBody>
      </p:sp>
      <p:sp>
        <p:nvSpPr>
          <p:cNvPr id="6" name="Footer Placeholder 5">
            <a:extLst>
              <a:ext uri="{FF2B5EF4-FFF2-40B4-BE49-F238E27FC236}">
                <a16:creationId xmlns:a16="http://schemas.microsoft.com/office/drawing/2014/main" xmlns="" id="{8B06734D-BFE0-2E31-265D-7630C38FFD12}"/>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xmlns="" id="{0BC581E0-F49E-32AD-F396-62304EEE8FC2}"/>
              </a:ext>
            </a:extLst>
          </p:cNvPr>
          <p:cNvSpPr>
            <a:spLocks noGrp="1"/>
          </p:cNvSpPr>
          <p:nvPr>
            <p:ph type="sldNum" sz="quarter" idx="12"/>
          </p:nvPr>
        </p:nvSpPr>
        <p:spPr/>
        <p:txBody>
          <a:bodyPr/>
          <a:lstStyle/>
          <a:p>
            <a:fld id="{F61B6978-D92E-E848-B987-CAC15151AB06}" type="slidenum">
              <a:rPr lang="sv-SE" smtClean="0"/>
              <a:t>‹#›</a:t>
            </a:fld>
            <a:endParaRPr lang="sv-SE"/>
          </a:p>
        </p:txBody>
      </p:sp>
    </p:spTree>
    <p:extLst>
      <p:ext uri="{BB962C8B-B14F-4D97-AF65-F5344CB8AC3E}">
        <p14:creationId xmlns:p14="http://schemas.microsoft.com/office/powerpoint/2010/main" val="1592667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2960B98-C952-A175-83D6-09C0CB4DC9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sv-SE"/>
          </a:p>
        </p:txBody>
      </p:sp>
      <p:sp>
        <p:nvSpPr>
          <p:cNvPr id="3" name="Text Placeholder 2">
            <a:extLst>
              <a:ext uri="{FF2B5EF4-FFF2-40B4-BE49-F238E27FC236}">
                <a16:creationId xmlns:a16="http://schemas.microsoft.com/office/drawing/2014/main" xmlns="" id="{C2E43779-AA29-C342-EDF7-E02684078C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4" name="Date Placeholder 3">
            <a:extLst>
              <a:ext uri="{FF2B5EF4-FFF2-40B4-BE49-F238E27FC236}">
                <a16:creationId xmlns:a16="http://schemas.microsoft.com/office/drawing/2014/main" xmlns="" id="{05443F3B-F58B-6457-7F63-93381CC367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B8075F1-687F-4C43-8B4B-80B94C5186F6}" type="datetimeFigureOut">
              <a:rPr lang="sv-SE" smtClean="0"/>
              <a:t>2025-05-15</a:t>
            </a:fld>
            <a:endParaRPr lang="sv-SE"/>
          </a:p>
        </p:txBody>
      </p:sp>
      <p:sp>
        <p:nvSpPr>
          <p:cNvPr id="5" name="Footer Placeholder 4">
            <a:extLst>
              <a:ext uri="{FF2B5EF4-FFF2-40B4-BE49-F238E27FC236}">
                <a16:creationId xmlns:a16="http://schemas.microsoft.com/office/drawing/2014/main" xmlns="" id="{30C8058B-BF4B-8963-CE3A-09B0DF0975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sv-SE"/>
          </a:p>
        </p:txBody>
      </p:sp>
      <p:sp>
        <p:nvSpPr>
          <p:cNvPr id="6" name="Slide Number Placeholder 5">
            <a:extLst>
              <a:ext uri="{FF2B5EF4-FFF2-40B4-BE49-F238E27FC236}">
                <a16:creationId xmlns:a16="http://schemas.microsoft.com/office/drawing/2014/main" xmlns="" id="{E9E69F34-9354-4499-E3ED-427F3E727F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61B6978-D92E-E848-B987-CAC15151AB06}" type="slidenum">
              <a:rPr lang="sv-SE" smtClean="0"/>
              <a:t>‹#›</a:t>
            </a:fld>
            <a:endParaRPr lang="sv-SE"/>
          </a:p>
        </p:txBody>
      </p:sp>
    </p:spTree>
    <p:extLst>
      <p:ext uri="{BB962C8B-B14F-4D97-AF65-F5344CB8AC3E}">
        <p14:creationId xmlns:p14="http://schemas.microsoft.com/office/powerpoint/2010/main" val="34321692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43DE5D-00E0-E568-F3A2-C3BC8251A3B0}"/>
              </a:ext>
            </a:extLst>
          </p:cNvPr>
          <p:cNvSpPr>
            <a:spLocks noGrp="1"/>
          </p:cNvSpPr>
          <p:nvPr>
            <p:ph type="ctrTitle"/>
          </p:nvPr>
        </p:nvSpPr>
        <p:spPr/>
        <p:txBody>
          <a:bodyPr/>
          <a:lstStyle/>
          <a:p>
            <a:r>
              <a:rPr lang="sv-SE" dirty="0">
                <a:solidFill>
                  <a:schemeClr val="bg1">
                    <a:lumMod val="85000"/>
                  </a:schemeClr>
                </a:solidFill>
              </a:rPr>
              <a:t>Renovering av Blanka</a:t>
            </a:r>
          </a:p>
        </p:txBody>
      </p:sp>
      <p:sp>
        <p:nvSpPr>
          <p:cNvPr id="3" name="Subtitle 2">
            <a:extLst>
              <a:ext uri="{FF2B5EF4-FFF2-40B4-BE49-F238E27FC236}">
                <a16:creationId xmlns:a16="http://schemas.microsoft.com/office/drawing/2014/main" xmlns="" id="{A06EB12C-A767-43F8-863A-660C3D647577}"/>
              </a:ext>
            </a:extLst>
          </p:cNvPr>
          <p:cNvSpPr>
            <a:spLocks noGrp="1"/>
          </p:cNvSpPr>
          <p:nvPr>
            <p:ph type="subTitle" idx="1"/>
          </p:nvPr>
        </p:nvSpPr>
        <p:spPr/>
        <p:txBody>
          <a:bodyPr>
            <a:normAutofit/>
          </a:bodyPr>
          <a:lstStyle/>
          <a:p>
            <a:r>
              <a:rPr lang="sv-SE" sz="3600" dirty="0">
                <a:solidFill>
                  <a:schemeClr val="bg1">
                    <a:lumMod val="85000"/>
                  </a:schemeClr>
                </a:solidFill>
              </a:rPr>
              <a:t>April – Maj 2025</a:t>
            </a:r>
          </a:p>
        </p:txBody>
      </p:sp>
    </p:spTree>
    <p:extLst>
      <p:ext uri="{BB962C8B-B14F-4D97-AF65-F5344CB8AC3E}">
        <p14:creationId xmlns:p14="http://schemas.microsoft.com/office/powerpoint/2010/main" val="24180883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62DEAF51-2207-28DC-81CD-9D98A33385A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E262897E-454B-6494-C616-41DD3BB2687C}"/>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000156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1FFF8122-B068-CC37-7EE8-C71EE55D57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085C5093-A347-5443-DF8F-C4EEE59F518B}"/>
              </a:ext>
            </a:extLst>
          </p:cNvPr>
          <p:cNvPicPr>
            <a:picLocks noChangeAspect="1"/>
          </p:cNvPicPr>
          <p:nvPr/>
        </p:nvPicPr>
        <p:blipFill>
          <a:blip r:embed="rId3"/>
          <a:stretch>
            <a:fillRect/>
          </a:stretch>
        </p:blipFill>
        <p:spPr>
          <a:xfrm>
            <a:off x="1524000" y="12357"/>
            <a:ext cx="9144000" cy="6858000"/>
          </a:xfrm>
          <a:prstGeom prst="rect">
            <a:avLst/>
          </a:prstGeom>
        </p:spPr>
      </p:pic>
    </p:spTree>
    <p:extLst>
      <p:ext uri="{BB962C8B-B14F-4D97-AF65-F5344CB8AC3E}">
        <p14:creationId xmlns:p14="http://schemas.microsoft.com/office/powerpoint/2010/main" val="14256385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AF455221-301A-B7C0-55F6-4D7EA7C06DE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B9299349-F3C7-94F7-FD84-B8D87D5841FE}"/>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42669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04CC5649-823C-3934-7A6F-CA4ADF5FE6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D57B0ECB-BCBE-CBC5-F734-FB47A65C8FBD}"/>
              </a:ext>
            </a:extLst>
          </p:cNvPr>
          <p:cNvPicPr>
            <a:picLocks noChangeAspect="1"/>
          </p:cNvPicPr>
          <p:nvPr/>
        </p:nvPicPr>
        <p:blipFill>
          <a:blip r:embed="rId3"/>
          <a:stretch>
            <a:fillRect/>
          </a:stretch>
        </p:blipFill>
        <p:spPr>
          <a:xfrm>
            <a:off x="1524000" y="14514"/>
            <a:ext cx="9124648" cy="6843486"/>
          </a:xfrm>
          <a:prstGeom prst="rect">
            <a:avLst/>
          </a:prstGeom>
        </p:spPr>
      </p:pic>
    </p:spTree>
    <p:extLst>
      <p:ext uri="{BB962C8B-B14F-4D97-AF65-F5344CB8AC3E}">
        <p14:creationId xmlns:p14="http://schemas.microsoft.com/office/powerpoint/2010/main" val="2712133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0A47F51-110B-73AC-5447-7554337A57F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A794FC67-837D-EF1E-E48E-7EA755B398A2}"/>
              </a:ext>
            </a:extLst>
          </p:cNvPr>
          <p:cNvPicPr>
            <a:picLocks noChangeAspect="1"/>
          </p:cNvPicPr>
          <p:nvPr/>
        </p:nvPicPr>
        <p:blipFill>
          <a:blip r:embed="rId3"/>
          <a:stretch>
            <a:fillRect/>
          </a:stretch>
        </p:blipFill>
        <p:spPr>
          <a:xfrm>
            <a:off x="1524000" y="14514"/>
            <a:ext cx="9124648" cy="6843486"/>
          </a:xfrm>
          <a:prstGeom prst="rect">
            <a:avLst/>
          </a:prstGeom>
        </p:spPr>
      </p:pic>
    </p:spTree>
    <p:extLst>
      <p:ext uri="{BB962C8B-B14F-4D97-AF65-F5344CB8AC3E}">
        <p14:creationId xmlns:p14="http://schemas.microsoft.com/office/powerpoint/2010/main" val="2001894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0CED60D0-1E7D-3010-D072-90B66E05A3E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CD9E336C-4A1A-5F8D-4401-3BCC134C7703}"/>
              </a:ext>
            </a:extLst>
          </p:cNvPr>
          <p:cNvPicPr>
            <a:picLocks noChangeAspect="1"/>
          </p:cNvPicPr>
          <p:nvPr/>
        </p:nvPicPr>
        <p:blipFill>
          <a:blip r:embed="rId3"/>
          <a:stretch>
            <a:fillRect/>
          </a:stretch>
        </p:blipFill>
        <p:spPr>
          <a:xfrm>
            <a:off x="1524000" y="14514"/>
            <a:ext cx="9124648" cy="6843486"/>
          </a:xfrm>
          <a:prstGeom prst="rect">
            <a:avLst/>
          </a:prstGeom>
        </p:spPr>
      </p:pic>
    </p:spTree>
    <p:extLst>
      <p:ext uri="{BB962C8B-B14F-4D97-AF65-F5344CB8AC3E}">
        <p14:creationId xmlns:p14="http://schemas.microsoft.com/office/powerpoint/2010/main" val="1343124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F567A314-A77D-F8FD-ABA7-15B86FCB7CB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2E267C65-B0C3-8FF9-A12E-950F6E5CDAB3}"/>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851695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B485B672-81C9-4A88-DE86-428623FF2E3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1728987C-FD01-2199-3112-B01F44A5696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98856"/>
            <a:ext cx="12192000" cy="6682340"/>
          </a:xfrm>
          <a:prstGeom prst="rect">
            <a:avLst/>
          </a:prstGeom>
        </p:spPr>
      </p:pic>
    </p:spTree>
    <p:extLst>
      <p:ext uri="{BB962C8B-B14F-4D97-AF65-F5344CB8AC3E}">
        <p14:creationId xmlns:p14="http://schemas.microsoft.com/office/powerpoint/2010/main" val="3713657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58572956-C201-EA07-B638-0FD4FF45E7D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F97BC797-2CD5-06C0-0077-0E7DA2720832}"/>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23423499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F636855A-9245-9E15-C881-29AF5225542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62B59F41-B922-EB63-894D-13D7DA9276E9}"/>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465690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3" name="Picture 3">
            <a:extLst>
              <a:ext uri="{FF2B5EF4-FFF2-40B4-BE49-F238E27FC236}">
                <a16:creationId xmlns:a16="http://schemas.microsoft.com/office/drawing/2014/main" xmlns="" id="{7233EA55-D7C3-106F-877A-4C794B497E16}"/>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5576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2BD063AD-9A09-59CA-0DE1-85AA978D66E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BB86BBA3-5FAB-8394-817D-D56099306889}"/>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673052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304EC025-BBE1-8522-F591-620751730F3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A577632E-3965-4ACE-FEED-3A3D89473F8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12168642" cy="6858000"/>
          </a:xfrm>
          <a:prstGeom prst="rect">
            <a:avLst/>
          </a:prstGeom>
        </p:spPr>
      </p:pic>
    </p:spTree>
    <p:extLst>
      <p:ext uri="{BB962C8B-B14F-4D97-AF65-F5344CB8AC3E}">
        <p14:creationId xmlns:p14="http://schemas.microsoft.com/office/powerpoint/2010/main" val="518344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9E8DB3A7-AABD-6F57-C433-08BBDE539C2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DA08BD00-9AAF-FE07-DC36-FFA86FC6CBB5}"/>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3495151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8318DD58-0067-F87E-3FE7-086D348D522B}"/>
            </a:ext>
          </a:extLst>
        </p:cNvPr>
        <p:cNvGrpSpPr/>
        <p:nvPr/>
      </p:nvGrpSpPr>
      <p:grpSpPr>
        <a:xfrm>
          <a:off x="0" y="0"/>
          <a:ext cx="0" cy="0"/>
          <a:chOff x="0" y="0"/>
          <a:chExt cx="0" cy="0"/>
        </a:xfrm>
      </p:grpSpPr>
      <p:pic>
        <p:nvPicPr>
          <p:cNvPr id="3076" name="Picture 4" descr="Kan vara en bild av båt och segel">
            <a:extLst>
              <a:ext uri="{FF2B5EF4-FFF2-40B4-BE49-F238E27FC236}">
                <a16:creationId xmlns:a16="http://schemas.microsoft.com/office/drawing/2014/main" xmlns="" id="{315CD0B7-F043-0E2B-32E4-A716B025DCC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403600" y="0"/>
            <a:ext cx="53848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872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F8ABF78D-1A17-F997-C925-4733192FF9DF}"/>
            </a:ext>
          </a:extLst>
        </p:cNvPr>
        <p:cNvGrpSpPr/>
        <p:nvPr/>
      </p:nvGrpSpPr>
      <p:grpSpPr>
        <a:xfrm>
          <a:off x="0" y="0"/>
          <a:ext cx="0" cy="0"/>
          <a:chOff x="0" y="0"/>
          <a:chExt cx="0" cy="0"/>
        </a:xfrm>
      </p:grpSpPr>
      <p:pic>
        <p:nvPicPr>
          <p:cNvPr id="2050" name="Picture 2" descr="May be an image of boat and twilight">
            <a:extLst>
              <a:ext uri="{FF2B5EF4-FFF2-40B4-BE49-F238E27FC236}">
                <a16:creationId xmlns:a16="http://schemas.microsoft.com/office/drawing/2014/main" xmlns="" id="{C5CCA8C4-686E-D03C-E130-DD891FBE3E4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5000"/>
            <a:ext cx="12192000" cy="558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746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60434310-E900-01D8-A1FB-5B781A84C6AE}"/>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xmlns="" id="{9CE368E3-F82E-5A21-A118-C5E6F619ED7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3637643" y="0"/>
            <a:ext cx="4996219" cy="6858000"/>
          </a:xfrm>
          <a:prstGeom prst="rect">
            <a:avLst/>
          </a:prstGeom>
        </p:spPr>
      </p:pic>
    </p:spTree>
    <p:extLst>
      <p:ext uri="{BB962C8B-B14F-4D97-AF65-F5344CB8AC3E}">
        <p14:creationId xmlns:p14="http://schemas.microsoft.com/office/powerpoint/2010/main" val="2950870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F5DF5C26-73C8-5F26-BEE2-B0A1922F97C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7603F86B-2D11-0436-69BA-47832911B3D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00059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7C56EE46-19AD-8CA9-491B-EA1440443D3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C25666D6-F1FC-6998-F9C5-14F9CDC8465D}"/>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3782878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652E70A3-4790-8821-ABDC-6A18BEEDC23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xmlns="" id="{F4ABC9FC-CDC1-967D-8D6D-A55D75C01EC4}"/>
              </a:ext>
            </a:extLst>
          </p:cNvPr>
          <p:cNvPicPr>
            <a:picLocks noChangeAspect="1"/>
          </p:cNvPicPr>
          <p:nvPr/>
        </p:nvPicPr>
        <p:blipFill>
          <a:blip r:embed="rId3"/>
          <a:stretch>
            <a:fillRect/>
          </a:stretch>
        </p:blipFill>
        <p:spPr>
          <a:xfrm>
            <a:off x="3524250" y="0"/>
            <a:ext cx="5143500" cy="6858000"/>
          </a:xfrm>
          <a:prstGeom prst="rect">
            <a:avLst/>
          </a:prstGeom>
        </p:spPr>
      </p:pic>
    </p:spTree>
    <p:extLst>
      <p:ext uri="{BB962C8B-B14F-4D97-AF65-F5344CB8AC3E}">
        <p14:creationId xmlns:p14="http://schemas.microsoft.com/office/powerpoint/2010/main" val="38544212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xmlns="" id="{DF09F67F-E405-AC31-9700-42C4E75C71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D2EADA71-ADEB-3FDE-91F0-95FF86B726BA}"/>
              </a:ext>
            </a:extLst>
          </p:cNvPr>
          <p:cNvPicPr>
            <a:picLocks noChangeAspect="1"/>
          </p:cNvPicPr>
          <p:nvPr/>
        </p:nvPicPr>
        <p:blipFill>
          <a:blip r:embed="rId3"/>
          <a:stretch>
            <a:fillRect/>
          </a:stretch>
        </p:blipFill>
        <p:spPr>
          <a:xfrm>
            <a:off x="1524000" y="0"/>
            <a:ext cx="9144000" cy="6858000"/>
          </a:xfrm>
          <a:prstGeom prst="rect">
            <a:avLst/>
          </a:prstGeom>
        </p:spPr>
      </p:pic>
    </p:spTree>
    <p:extLst>
      <p:ext uri="{BB962C8B-B14F-4D97-AF65-F5344CB8AC3E}">
        <p14:creationId xmlns:p14="http://schemas.microsoft.com/office/powerpoint/2010/main" val="13137135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1346</TotalTime>
  <Words>462</Words>
  <Application>Microsoft Office PowerPoint</Application>
  <PresentationFormat>Anpassad</PresentationFormat>
  <Paragraphs>47</Paragraphs>
  <Slides>22</Slides>
  <Notes>21</Notes>
  <HiddenSlides>0</HiddenSlides>
  <MMClips>0</MMClips>
  <ScaleCrop>false</ScaleCrop>
  <HeadingPairs>
    <vt:vector size="4" baseType="variant">
      <vt:variant>
        <vt:lpstr>Tema</vt:lpstr>
      </vt:variant>
      <vt:variant>
        <vt:i4>1</vt:i4>
      </vt:variant>
      <vt:variant>
        <vt:lpstr>Bildrubriker</vt:lpstr>
      </vt:variant>
      <vt:variant>
        <vt:i4>22</vt:i4>
      </vt:variant>
    </vt:vector>
  </HeadingPairs>
  <TitlesOfParts>
    <vt:vector size="23" baseType="lpstr">
      <vt:lpstr>Office Theme</vt:lpstr>
      <vt:lpstr>Renovering av Blanka</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Renovering av Blanka</dc:title>
  <dc:creator>Erik Imamura</dc:creator>
  <cp:lastModifiedBy>Gustav Frost</cp:lastModifiedBy>
  <cp:revision>7</cp:revision>
  <dcterms:created xsi:type="dcterms:W3CDTF">2025-05-14T05:40:03Z</dcterms:created>
  <dcterms:modified xsi:type="dcterms:W3CDTF">2025-05-15T13:24:20Z</dcterms:modified>
</cp:coreProperties>
</file>